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5" r:id="rId6"/>
    <p:sldId id="277" r:id="rId7"/>
    <p:sldId id="281" r:id="rId8"/>
    <p:sldId id="280" r:id="rId9"/>
    <p:sldId id="278" r:id="rId10"/>
    <p:sldId id="283" r:id="rId11"/>
    <p:sldId id="276" r:id="rId12"/>
    <p:sldId id="282" r:id="rId13"/>
    <p:sldId id="284" r:id="rId14"/>
    <p:sldId id="285" r:id="rId15"/>
    <p:sldId id="286" r:id="rId16"/>
    <p:sldId id="287" r:id="rId17"/>
    <p:sldId id="279" r:id="rId18"/>
    <p:sldId id="297" r:id="rId19"/>
    <p:sldId id="296" r:id="rId20"/>
    <p:sldId id="298" r:id="rId21"/>
    <p:sldId id="288" r:id="rId22"/>
    <p:sldId id="290" r:id="rId23"/>
    <p:sldId id="289" r:id="rId24"/>
    <p:sldId id="291" r:id="rId25"/>
    <p:sldId id="292" r:id="rId26"/>
    <p:sldId id="295" r:id="rId27"/>
    <p:sldId id="294" r:id="rId28"/>
    <p:sldId id="293" r:id="rId2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57DE37D-B738-4817-B751-0C1B86D8B665}" type="datetime1">
              <a:rPr lang="es-ES" smtClean="0"/>
              <a:t>07/03/2020</a:t>
            </a:fld>
            <a:endParaRPr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17BB30D9-D505-4352-B274-A1AB529BC646}" type="datetime1">
              <a:rPr lang="es-ES" smtClean="0"/>
              <a:pPr/>
              <a:t>07/03/2020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391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988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202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491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02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515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4858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182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5930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703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172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3289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685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3913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3125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427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4821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932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21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16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580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4077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155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58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C1B432D-78E7-40AE-81C6-52773394A046}" type="datetime1">
              <a:rPr lang="es-ES" smtClean="0"/>
              <a:pPr/>
              <a:t>07/03/2020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E062C603-371F-4D8B-AFB8-8337237C6271}" type="datetime1">
              <a:rPr lang="es-ES" smtClean="0"/>
              <a:pPr algn="r"/>
              <a:t>07/03/2020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AE6EBB-BEC9-4000-8D95-40B44C4E2CA6}" type="datetime1">
              <a:rPr lang="es-ES" smtClean="0"/>
              <a:pPr/>
              <a:t>07/03/2020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CAF1BE7-5365-4137-AE14-A7C362FC891C}" type="datetime1">
              <a:rPr lang="es-ES" smtClean="0"/>
              <a:pPr/>
              <a:t>07/03/2020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CCE83AA6-4601-4BF7-BD54-99DD2B193FD1}" type="datetime1">
              <a:rPr lang="es-ES" smtClean="0"/>
              <a:pPr/>
              <a:t>07/03/2020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08DBE58-23DC-4EE9-8158-B69AC44D4A43}" type="datetime1">
              <a:rPr lang="es-ES" smtClean="0"/>
              <a:pPr/>
              <a:t>07/03/2020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7C2EBBF-D49B-4842-B69E-CE552000DC09}" type="datetime1">
              <a:rPr lang="es-ES" smtClean="0"/>
              <a:pPr/>
              <a:t>07/03/2020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AF364E66-D00E-49A9-9E62-AB0485562249}" type="datetime1">
              <a:rPr lang="es-ES" smtClean="0"/>
              <a:pPr algn="r"/>
              <a:t>07/03/2020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EB92E29-7FB2-4284-9496-FE061DBF8A30}" type="datetime1">
              <a:rPr lang="es-ES" smtClean="0"/>
              <a:pPr/>
              <a:t>07/03/2020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07/03/2020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otkit.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-Reguera-Garcia-Dreg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reg@fr33project.org" TargetMode="External"/><Relationship Id="rId5" Type="http://schemas.openxmlformats.org/officeDocument/2006/relationships/hyperlink" Target="http://www.fr33project.org/" TargetMode="External"/><Relationship Id="rId4" Type="http://schemas.openxmlformats.org/officeDocument/2006/relationships/hyperlink" Target="https://twitter.com/fr33projec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www.microchip.com/DevelopmentTools/ProductDetails/PartNO/AT90USBKEY2" TargetMode="External"/><Relationship Id="rId7" Type="http://schemas.openxmlformats.org/officeDocument/2006/relationships/hyperlink" Target="http://www.fourwalledcubicle.com/LUFA.ph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m-chan.org/fsw/ff/00index_e.html" TargetMode="External"/><Relationship Id="rId5" Type="http://schemas.openxmlformats.org/officeDocument/2006/relationships/hyperlink" Target="https://www.avrfreaks.net/" TargetMode="External"/><Relationship Id="rId4" Type="http://schemas.openxmlformats.org/officeDocument/2006/relationships/hyperlink" Target="https://www.microchip.com/wwwproducts/en/AT90USB1287" TargetMode="External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jrc.com/store/teensy36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tasker.com/kinetis/FRDM-K66F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github.com/David-Reguera-Garcia-Dreg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reg@fr33project.org" TargetMode="External"/><Relationship Id="rId5" Type="http://schemas.openxmlformats.org/officeDocument/2006/relationships/hyperlink" Target="http://www.fr33project.org/" TargetMode="External"/><Relationship Id="rId4" Type="http://schemas.openxmlformats.org/officeDocument/2006/relationships/hyperlink" Target="https://twitter.com/fr33projec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nb-NO" dirty="0"/>
              <a:t>Roapt evil mass storage &amp; Tu-ya aqui?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6800" y="4876800"/>
            <a:ext cx="9067800" cy="381000"/>
          </a:xfrm>
        </p:spPr>
        <p:txBody>
          <a:bodyPr rtlCol="0"/>
          <a:lstStyle/>
          <a:p>
            <a:r>
              <a:rPr lang="es-ES" dirty="0"/>
              <a:t>David Reguera Garcia aka Dreg &amp; Abel Valero Lozano aka </a:t>
            </a:r>
            <a:r>
              <a:rPr lang="es-ES" dirty="0" err="1"/>
              <a:t>SkUaTeR</a:t>
            </a:r>
            <a:endParaRPr lang="es-ES" dirty="0"/>
          </a:p>
        </p:txBody>
      </p:sp>
      <p:pic>
        <p:nvPicPr>
          <p:cNvPr id="4" name="Picture 4" descr="Image result for panda security">
            <a:extLst>
              <a:ext uri="{FF2B5EF4-FFF2-40B4-BE49-F238E27FC236}">
                <a16:creationId xmlns:a16="http://schemas.microsoft.com/office/drawing/2014/main" id="{E068631B-B788-4F65-8B1E-B17D0997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44958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rootedcon">
            <a:extLst>
              <a:ext uri="{FF2B5EF4-FFF2-40B4-BE49-F238E27FC236}">
                <a16:creationId xmlns:a16="http://schemas.microsoft.com/office/drawing/2014/main" id="{C9F1EE04-BFEC-46EB-8BEB-69D5744B9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BA2AA29-C77D-4BF3-A234-2239A634B45E}"/>
              </a:ext>
            </a:extLst>
          </p:cNvPr>
          <p:cNvSpPr/>
          <p:nvPr/>
        </p:nvSpPr>
        <p:spPr>
          <a:xfrm>
            <a:off x="0" y="5067300"/>
            <a:ext cx="13548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2 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4 Channel 5V 3.3V IIC UART SPI TTL Logic Level Converter level conversion module</a:t>
            </a:r>
          </a:p>
          <a:p>
            <a:r>
              <a:rPr lang="en-US" sz="3000" dirty="0"/>
              <a:t>10pcs High Efficiency Test Hook Clip Logic Analyzer Cable Gripper Probe Test Clamp Kit</a:t>
            </a:r>
          </a:p>
          <a:p>
            <a:r>
              <a:rPr lang="en-US" sz="3000" dirty="0"/>
              <a:t>kit LEDs 5mm Red Blue Green Yellow White</a:t>
            </a:r>
          </a:p>
          <a:p>
            <a:r>
              <a:rPr lang="en-US" sz="3000" dirty="0" err="1"/>
              <a:t>mosfet</a:t>
            </a:r>
            <a:r>
              <a:rPr lang="en-US" sz="3000" dirty="0"/>
              <a:t> NDP6020P TO-220 NDP6020 TO220 6020P P-channel</a:t>
            </a:r>
          </a:p>
          <a:p>
            <a:r>
              <a:rPr lang="en-US" sz="3000" dirty="0"/>
              <a:t>433 </a:t>
            </a:r>
            <a:r>
              <a:rPr lang="en-US" sz="3000" dirty="0" err="1"/>
              <a:t>Mhz</a:t>
            </a:r>
            <a:r>
              <a:rPr lang="en-US" sz="3000" dirty="0"/>
              <a:t> RF Receiver and Transmitter Module. RX470-4, WL102-341, Short antenna for Transmitter. Long antenna for Receiver</a:t>
            </a:r>
          </a:p>
          <a:p>
            <a:r>
              <a:rPr lang="en-US" sz="3000" dirty="0"/>
              <a:t>common values resistor Kit</a:t>
            </a:r>
          </a:p>
          <a:p>
            <a:r>
              <a:rPr lang="en-US" sz="3000" dirty="0"/>
              <a:t>DIY TS3USB221 High-Speed USB 2.0 (480Mbps) 1:2 Multiplexer To Demultiplexer Switch With Single Enable Board Module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66370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3 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Reader Adapter for Micro SD USB 2.0 TF M2 MMC MS PRO DUO Card Reader</a:t>
            </a:r>
          </a:p>
          <a:p>
            <a:r>
              <a:rPr lang="en-US" sz="3000" dirty="0"/>
              <a:t>2PCS 9V rechargeable battery large capacity 1000mAh lithium ion rechargeable battery + 1PCS smart 9 V charger</a:t>
            </a:r>
          </a:p>
          <a:p>
            <a:r>
              <a:rPr lang="en-US" sz="3000" dirty="0"/>
              <a:t>9V PP3 Battery Holder Box Case Wire Lead ON/OFF Switch Cover with DC 2.1mm Plug</a:t>
            </a:r>
          </a:p>
          <a:p>
            <a:r>
              <a:rPr lang="en-US" sz="3000" dirty="0"/>
              <a:t>SanDisk micro SD card 16GB SDHC + adapter</a:t>
            </a:r>
          </a:p>
          <a:p>
            <a:r>
              <a:rPr lang="en-US" sz="3000" dirty="0"/>
              <a:t>DC 9V1A 9V 1A Power Supply AC 100V-240V Converter Adapter Plug Charger 5.5mm x 2.1mm 1000mA</a:t>
            </a:r>
          </a:p>
          <a:p>
            <a:r>
              <a:rPr lang="en-US" sz="3000" dirty="0"/>
              <a:t>SIM808 module GSM GPRS GPS Development Board IPX SMA with GPS Antenna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1081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4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Screw Kit Screw Driver</a:t>
            </a:r>
          </a:p>
          <a:p>
            <a:r>
              <a:rPr lang="en-US" sz="3000" dirty="0"/>
              <a:t>Micro SD / TF Card Breakout to DIP Board Module (3.3v)</a:t>
            </a:r>
          </a:p>
          <a:p>
            <a:r>
              <a:rPr lang="en-US" sz="3000" dirty="0"/>
              <a:t>Micro SD Module TF Micro SD Storage Board TF Card Memory Shield (5v)</a:t>
            </a:r>
          </a:p>
          <a:p>
            <a:r>
              <a:rPr lang="en-US" sz="3000" dirty="0"/>
              <a:t>120pcs 40PIN 20CM Dupont Line Male to Male, Female to Male,  Female to Female Jumper Dupont Wire Cable</a:t>
            </a:r>
          </a:p>
          <a:p>
            <a:r>
              <a:rPr lang="en-US" sz="3000" dirty="0"/>
              <a:t>AT90USBKEY2 </a:t>
            </a:r>
          </a:p>
          <a:p>
            <a:r>
              <a:rPr lang="en-US" sz="3000" dirty="0"/>
              <a:t>ATMEL ICE (ATATMEL-ICE) </a:t>
            </a:r>
          </a:p>
          <a:p>
            <a:r>
              <a:rPr lang="en-US" sz="3000" dirty="0"/>
              <a:t>solder iron tip cleaning sponge pad</a:t>
            </a:r>
          </a:p>
          <a:p>
            <a:r>
              <a:rPr lang="en-US" sz="3000" dirty="0"/>
              <a:t>Tin Lead Rosin Core Solder Wire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3828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5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Hot Air Glue Gun Thermo Electric Heat Temperature</a:t>
            </a:r>
          </a:p>
          <a:p>
            <a:r>
              <a:rPr lang="en-US" sz="3000" dirty="0"/>
              <a:t>Test hook </a:t>
            </a:r>
            <a:r>
              <a:rPr lang="en-US" sz="3000" dirty="0" err="1"/>
              <a:t>clip,Grabber</a:t>
            </a:r>
            <a:r>
              <a:rPr lang="en-US" sz="3000" dirty="0"/>
              <a:t> SMD IC Test Probe Hook for </a:t>
            </a:r>
            <a:r>
              <a:rPr lang="en-US" sz="3000" dirty="0" err="1"/>
              <a:t>Multimeter,Logic</a:t>
            </a:r>
            <a:r>
              <a:rPr lang="en-US" sz="3000" dirty="0"/>
              <a:t> analyzer…</a:t>
            </a:r>
          </a:p>
          <a:p>
            <a:r>
              <a:rPr lang="en-US" sz="3000" dirty="0"/>
              <a:t>20pcs 10 pairs 40 Pin 1x40 Single Row Male and Female 2.54 Breakable Pin Header PCB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480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DF640B6-FFD6-43CB-AAB0-8741ED3E8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142999"/>
            <a:ext cx="6857999" cy="91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89559C6-5AA8-4B1B-A06F-28C450063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5890" y="-2171700"/>
            <a:ext cx="6760220" cy="112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3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lectrónica, computadora&#10;&#10;Descripción generada automáticamente">
            <a:extLst>
              <a:ext uri="{FF2B5EF4-FFF2-40B4-BE49-F238E27FC236}">
                <a16:creationId xmlns:a16="http://schemas.microsoft.com/office/drawing/2014/main" id="{5583BB0B-0B36-4BAF-B7D8-2CB023FAE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746144"/>
            <a:ext cx="6857999" cy="83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71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0" y="190500"/>
            <a:ext cx="9144000" cy="11430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b="1" dirty="0" err="1"/>
              <a:t>Roapt</a:t>
            </a:r>
            <a:r>
              <a:rPr lang="es-ES" b="1" dirty="0"/>
              <a:t> –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own</a:t>
            </a:r>
            <a:r>
              <a:rPr lang="es-ES" b="1" dirty="0"/>
              <a:t> </a:t>
            </a:r>
            <a:r>
              <a:rPr lang="es-ES" b="1" dirty="0" err="1"/>
              <a:t>pcb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attack</a:t>
            </a:r>
            <a:endParaRPr lang="es-ES" b="1" dirty="0"/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562600" cy="44227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z="3600" dirty="0"/>
              <a:t>soon available at </a:t>
            </a:r>
            <a:r>
              <a:rPr lang="en-US" sz="3600" dirty="0">
                <a:hlinkClick r:id="rId3"/>
              </a:rPr>
              <a:t>www.rootkit.es</a:t>
            </a:r>
            <a:r>
              <a:rPr lang="en-US" sz="3600" dirty="0"/>
              <a:t> </a:t>
            </a:r>
          </a:p>
          <a:p>
            <a:r>
              <a:rPr lang="en-US" sz="3600" dirty="0"/>
              <a:t>JTAG, ICSP, UART…</a:t>
            </a:r>
          </a:p>
          <a:p>
            <a:r>
              <a:rPr lang="en-US" sz="3600" dirty="0"/>
              <a:t>current beta prototype 1.0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051F9B-4F21-4370-BBA8-3F9ED246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695" y="1600200"/>
            <a:ext cx="3764606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5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48085"/>
            <a:ext cx="56388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/>
              <a:t>SD </a:t>
            </a:r>
            <a:r>
              <a:rPr lang="es-ES" sz="4400" b="1" dirty="0" err="1"/>
              <a:t>card</a:t>
            </a:r>
            <a:r>
              <a:rPr lang="es-ES" sz="4400" b="1" dirty="0"/>
              <a:t> SDHC 16GB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B2EC84A-C136-4F37-BBFD-2A1E17B8078E}"/>
              </a:ext>
            </a:extLst>
          </p:cNvPr>
          <p:cNvSpPr/>
          <p:nvPr/>
        </p:nvSpPr>
        <p:spPr>
          <a:xfrm>
            <a:off x="7848600" y="1371600"/>
            <a:ext cx="426720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FCAC793-D8B7-41C4-B138-70763B47A41F}"/>
              </a:ext>
            </a:extLst>
          </p:cNvPr>
          <p:cNvSpPr/>
          <p:nvPr/>
        </p:nvSpPr>
        <p:spPr>
          <a:xfrm>
            <a:off x="7848600" y="1"/>
            <a:ext cx="4343400" cy="1905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special mass storage </a:t>
            </a:r>
          </a:p>
          <a:p>
            <a:pPr algn="ctr"/>
            <a:r>
              <a:rPr lang="en-US" sz="2800" dirty="0"/>
              <a:t>2GB FAT16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f.exe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D367DA-D336-4FE5-8926-9850D61DB13D}"/>
              </a:ext>
            </a:extLst>
          </p:cNvPr>
          <p:cNvSpPr/>
          <p:nvPr/>
        </p:nvSpPr>
        <p:spPr>
          <a:xfrm>
            <a:off x="7848600" y="1905000"/>
            <a:ext cx="4343400" cy="206035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normal mass storage</a:t>
            </a:r>
          </a:p>
          <a:p>
            <a:pPr algn="ctr"/>
            <a:r>
              <a:rPr lang="en-US" sz="2800" dirty="0"/>
              <a:t>2GB FAT16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f.exe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</a:t>
            </a:r>
          </a:p>
          <a:p>
            <a:pPr algn="ctr"/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A55F3F6-212A-4ACD-AF51-A4B11D81896B}"/>
              </a:ext>
            </a:extLst>
          </p:cNvPr>
          <p:cNvSpPr/>
          <p:nvPr/>
        </p:nvSpPr>
        <p:spPr>
          <a:xfrm>
            <a:off x="7848600" y="3965359"/>
            <a:ext cx="1295400" cy="1306868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f.exe </a:t>
            </a:r>
          </a:p>
          <a:p>
            <a:pPr algn="ctr"/>
            <a:r>
              <a:rPr lang="en-US" sz="2800" dirty="0"/>
              <a:t>stage1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5D157E0-89C1-4075-B26F-88F85050F336}"/>
              </a:ext>
            </a:extLst>
          </p:cNvPr>
          <p:cNvSpPr/>
          <p:nvPr/>
        </p:nvSpPr>
        <p:spPr>
          <a:xfrm>
            <a:off x="9144000" y="3965359"/>
            <a:ext cx="1340528" cy="130686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f.exe</a:t>
            </a:r>
          </a:p>
          <a:p>
            <a:pPr algn="ctr"/>
            <a:r>
              <a:rPr lang="en-US" sz="2800" dirty="0"/>
              <a:t>stage2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BB49C35-A501-4FA2-9C8C-137739A36918}"/>
              </a:ext>
            </a:extLst>
          </p:cNvPr>
          <p:cNvSpPr/>
          <p:nvPr/>
        </p:nvSpPr>
        <p:spPr>
          <a:xfrm>
            <a:off x="10466403" y="3965359"/>
            <a:ext cx="1718199" cy="13068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…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74D4B25-2175-4A62-AB4C-870919CD0148}"/>
              </a:ext>
            </a:extLst>
          </p:cNvPr>
          <p:cNvSpPr/>
          <p:nvPr/>
        </p:nvSpPr>
        <p:spPr>
          <a:xfrm>
            <a:off x="7848600" y="5272226"/>
            <a:ext cx="4336002" cy="15857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exfiltrate area</a:t>
            </a:r>
          </a:p>
        </p:txBody>
      </p:sp>
      <p:sp>
        <p:nvSpPr>
          <p:cNvPr id="18" name="Título 12">
            <a:extLst>
              <a:ext uri="{FF2B5EF4-FFF2-40B4-BE49-F238E27FC236}">
                <a16:creationId xmlns:a16="http://schemas.microsoft.com/office/drawing/2014/main" id="{CB14EC38-498C-4BB3-8B73-F32F4DAD1AA6}"/>
              </a:ext>
            </a:extLst>
          </p:cNvPr>
          <p:cNvSpPr txBox="1">
            <a:spLocks/>
          </p:cNvSpPr>
          <p:nvPr/>
        </p:nvSpPr>
        <p:spPr>
          <a:xfrm>
            <a:off x="1562100" y="3203358"/>
            <a:ext cx="5638800" cy="11400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/>
              <a:t>              </a:t>
            </a:r>
          </a:p>
        </p:txBody>
      </p:sp>
      <p:sp>
        <p:nvSpPr>
          <p:cNvPr id="29" name="Marcador de posición de contenido 13">
            <a:extLst>
              <a:ext uri="{FF2B5EF4-FFF2-40B4-BE49-F238E27FC236}">
                <a16:creationId xmlns:a16="http://schemas.microsoft.com/office/drawing/2014/main" id="{14CCC99E-C6D4-407F-99BC-9C25A86BF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8" y="815265"/>
            <a:ext cx="7696200" cy="5994649"/>
          </a:xfrm>
        </p:spPr>
        <p:txBody>
          <a:bodyPr rtlCol="0">
            <a:noAutofit/>
          </a:bodyPr>
          <a:lstStyle/>
          <a:p>
            <a:r>
              <a:rPr lang="en-US" sz="3000" dirty="0"/>
              <a:t>FAT16, Only 1 FAT TABLE. </a:t>
            </a:r>
            <a:r>
              <a:rPr lang="en-US" sz="3000" b="1" u="sng" dirty="0"/>
              <a:t>SPI is slow</a:t>
            </a:r>
            <a:endParaRPr lang="en-US" sz="3000" b="1" dirty="0"/>
          </a:p>
          <a:p>
            <a:r>
              <a:rPr lang="en-US" sz="3000" dirty="0"/>
              <a:t>f.exe: malware crypted – multi-stage</a:t>
            </a:r>
          </a:p>
          <a:p>
            <a:r>
              <a:rPr lang="en-US" sz="3000" dirty="0"/>
              <a:t>exfiltrate blocks crypted from .exe</a:t>
            </a:r>
          </a:p>
          <a:p>
            <a:r>
              <a:rPr lang="en-US" sz="3000" dirty="0"/>
              <a:t>g: file for communication with firmware. firmware can encrypt/decrypt sectors, relocate writes &amp; reads, reset USB connection (OS cache), change stages, delete all f.exe entries..</a:t>
            </a:r>
          </a:p>
          <a:p>
            <a:r>
              <a:rPr lang="en-US" sz="3000" dirty="0"/>
              <a:t>special area is “protected”</a:t>
            </a:r>
          </a:p>
          <a:p>
            <a:r>
              <a:rPr lang="en-US" sz="3000" dirty="0"/>
              <a:t>Its possible switch between special-normal </a:t>
            </a:r>
          </a:p>
          <a:p>
            <a:r>
              <a:rPr lang="en-US" sz="3000" dirty="0"/>
              <a:t>normal area can be formatted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2779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04950" y="2438400"/>
            <a:ext cx="9182100" cy="1981200"/>
          </a:xfrm>
        </p:spPr>
        <p:txBody>
          <a:bodyPr rtlCol="0">
            <a:noAutofit/>
          </a:bodyPr>
          <a:lstStyle/>
          <a:p>
            <a:pPr algn="ctr" rtl="0"/>
            <a:r>
              <a:rPr lang="es-ES" sz="6600" b="1" dirty="0"/>
              <a:t>demo </a:t>
            </a:r>
            <a:r>
              <a:rPr lang="es-ES" sz="6600" b="1" dirty="0" err="1"/>
              <a:t>create</a:t>
            </a:r>
            <a:r>
              <a:rPr lang="es-ES" sz="6600" b="1" dirty="0"/>
              <a:t> &amp; </a:t>
            </a:r>
            <a:r>
              <a:rPr lang="es-ES" sz="6600" b="1" dirty="0" err="1"/>
              <a:t>burn</a:t>
            </a:r>
            <a:r>
              <a:rPr lang="es-ES" sz="6600" b="1" dirty="0"/>
              <a:t> SD </a:t>
            </a:r>
            <a:r>
              <a:rPr lang="es-ES" sz="6600" b="1" dirty="0" err="1"/>
              <a:t>card</a:t>
            </a:r>
            <a:r>
              <a:rPr lang="es-ES" sz="6600" b="1" dirty="0"/>
              <a:t> </a:t>
            </a:r>
            <a:r>
              <a:rPr lang="es-ES" sz="6600" b="1" dirty="0" err="1"/>
              <a:t>image</a:t>
            </a:r>
            <a:endParaRPr lang="es-ES" sz="6600" b="1" dirty="0"/>
          </a:p>
        </p:txBody>
      </p:sp>
    </p:spTree>
    <p:extLst>
      <p:ext uri="{BB962C8B-B14F-4D97-AF65-F5344CB8AC3E}">
        <p14:creationId xmlns:p14="http://schemas.microsoft.com/office/powerpoint/2010/main" val="263719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85412" y="533400"/>
            <a:ext cx="9621175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/>
              <a:t>David Reguera Garcia aka Dreg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025" y="1752600"/>
            <a:ext cx="9144000" cy="4953000"/>
          </a:xfrm>
        </p:spPr>
        <p:txBody>
          <a:bodyPr rtlCol="0">
            <a:noAutofit/>
          </a:bodyPr>
          <a:lstStyle/>
          <a:p>
            <a:r>
              <a:rPr lang="en-US" sz="3200" dirty="0"/>
              <a:t>Senior malware researcher, C, C++, ASM, x86_64, ARM Cortex &amp; AVR-8-bit</a:t>
            </a:r>
          </a:p>
          <a:p>
            <a:r>
              <a:rPr lang="en-US" sz="3200" dirty="0"/>
              <a:t>Contributing to rootkit </a:t>
            </a:r>
            <a:r>
              <a:rPr lang="en-US" sz="3200" dirty="0" err="1"/>
              <a:t>unhooker</a:t>
            </a:r>
            <a:r>
              <a:rPr lang="en-US" sz="3200" dirty="0"/>
              <a:t>, unhide, x64dbg, </a:t>
            </a:r>
            <a:r>
              <a:rPr lang="en-US" sz="3200" dirty="0" err="1"/>
              <a:t>enyelkm</a:t>
            </a:r>
            <a:r>
              <a:rPr lang="en-US" sz="3200" dirty="0"/>
              <a:t>, </a:t>
            </a:r>
            <a:r>
              <a:rPr lang="en-US" sz="3200" dirty="0" err="1"/>
              <a:t>anticuckoo</a:t>
            </a:r>
            <a:r>
              <a:rPr lang="en-US" sz="3200" dirty="0"/>
              <a:t>, </a:t>
            </a:r>
            <a:r>
              <a:rPr lang="en-US" sz="3200" dirty="0" err="1"/>
              <a:t>dbgchild</a:t>
            </a:r>
            <a:r>
              <a:rPr lang="en-US" sz="3200" dirty="0"/>
              <a:t>....</a:t>
            </a:r>
          </a:p>
          <a:p>
            <a:r>
              <a:rPr lang="en-US" sz="3200" dirty="0">
                <a:hlinkClick r:id="rId3"/>
              </a:rPr>
              <a:t>https://github.com/David-Reguera-Garcia-Dreg</a:t>
            </a:r>
            <a:r>
              <a:rPr lang="en-US" sz="3200" dirty="0"/>
              <a:t> </a:t>
            </a:r>
          </a:p>
          <a:p>
            <a:r>
              <a:rPr lang="en-US" sz="3200" dirty="0">
                <a:hlinkClick r:id="rId4"/>
              </a:rPr>
              <a:t>https://twitter.com/fr33project</a:t>
            </a:r>
            <a:r>
              <a:rPr lang="en-US" sz="3200" dirty="0"/>
              <a:t> </a:t>
            </a:r>
          </a:p>
          <a:p>
            <a:r>
              <a:rPr lang="en-US" sz="3200" dirty="0">
                <a:hlinkClick r:id="rId5"/>
              </a:rPr>
              <a:t>http://www.fr33project.org/</a:t>
            </a:r>
            <a:r>
              <a:rPr lang="en-US" sz="3200" dirty="0"/>
              <a:t>  </a:t>
            </a:r>
          </a:p>
          <a:p>
            <a:r>
              <a:rPr lang="en-US" sz="3200" dirty="0">
                <a:hlinkClick r:id="rId6"/>
              </a:rPr>
              <a:t>dreg@fr33project.org</a:t>
            </a:r>
            <a:r>
              <a:rPr lang="en-US" sz="3200" dirty="0"/>
              <a:t> </a:t>
            </a:r>
          </a:p>
        </p:txBody>
      </p:sp>
      <p:pic>
        <p:nvPicPr>
          <p:cNvPr id="1028" name="Picture 4" descr="Image result for panda security">
            <a:extLst>
              <a:ext uri="{FF2B5EF4-FFF2-40B4-BE49-F238E27FC236}">
                <a16:creationId xmlns:a16="http://schemas.microsoft.com/office/drawing/2014/main" id="{5DE7CCE3-A1B0-45E0-9E80-9A305A43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342878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277600" cy="762000"/>
          </a:xfrm>
        </p:spPr>
        <p:txBody>
          <a:bodyPr rtlCol="0">
            <a:noAutofit/>
          </a:bodyPr>
          <a:lstStyle/>
          <a:p>
            <a:pPr rtl="0"/>
            <a:r>
              <a:rPr lang="es-ES" sz="3200" b="1" dirty="0"/>
              <a:t>demo firmware: </a:t>
            </a:r>
            <a:r>
              <a:rPr lang="es-ES" sz="3200" b="1" dirty="0" err="1"/>
              <a:t>dev</a:t>
            </a:r>
            <a:r>
              <a:rPr lang="es-ES" sz="3200" b="1" dirty="0"/>
              <a:t>, </a:t>
            </a:r>
            <a:r>
              <a:rPr lang="es-ES" sz="3200" b="1" dirty="0" err="1"/>
              <a:t>debug</a:t>
            </a:r>
            <a:r>
              <a:rPr lang="es-ES" sz="3200" b="1" dirty="0"/>
              <a:t> &amp; flash. Atmel </a:t>
            </a:r>
            <a:r>
              <a:rPr lang="es-ES" sz="3200" b="1" dirty="0" err="1"/>
              <a:t>studio</a:t>
            </a:r>
            <a:r>
              <a:rPr lang="es-ES" sz="3200" b="1" dirty="0"/>
              <a:t> 7</a:t>
            </a:r>
          </a:p>
        </p:txBody>
      </p:sp>
      <p:sp>
        <p:nvSpPr>
          <p:cNvPr id="18" name="Título 12">
            <a:extLst>
              <a:ext uri="{FF2B5EF4-FFF2-40B4-BE49-F238E27FC236}">
                <a16:creationId xmlns:a16="http://schemas.microsoft.com/office/drawing/2014/main" id="{CB14EC38-498C-4BB3-8B73-F32F4DAD1AA6}"/>
              </a:ext>
            </a:extLst>
          </p:cNvPr>
          <p:cNvSpPr txBox="1">
            <a:spLocks/>
          </p:cNvSpPr>
          <p:nvPr/>
        </p:nvSpPr>
        <p:spPr>
          <a:xfrm>
            <a:off x="1562100" y="3203358"/>
            <a:ext cx="5638800" cy="11400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/>
              <a:t>           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4A04B2-EE69-46C5-A739-129CE5EE4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183460"/>
            <a:ext cx="12192000" cy="56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6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"/>
            <a:ext cx="10058400" cy="6477000"/>
          </a:xfrm>
        </p:spPr>
        <p:txBody>
          <a:bodyPr rtlCol="0">
            <a:noAutofit/>
          </a:bodyPr>
          <a:lstStyle/>
          <a:p>
            <a:r>
              <a:rPr lang="en-US" sz="3200" dirty="0"/>
              <a:t>USB Mass Storage: Designing and Programming Devices and Embedded Hosts</a:t>
            </a:r>
          </a:p>
          <a:p>
            <a:r>
              <a:rPr lang="en-US" sz="3200" dirty="0"/>
              <a:t>USB Complete: The Developer's Guide (Complete Guides series)</a:t>
            </a:r>
          </a:p>
          <a:p>
            <a:r>
              <a:rPr lang="en-US" sz="3200" dirty="0">
                <a:hlinkClick r:id="rId3"/>
              </a:rPr>
              <a:t>https://www.microchip.com/DevelopmentTools/ProductDetails/PartNO/AT90USBKEY2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https://www.microchip.com/wwwproducts/en/AT90USB1287</a:t>
            </a:r>
            <a:endParaRPr lang="en-US" sz="3200" dirty="0">
              <a:hlinkClick r:id="rId5"/>
            </a:endParaRPr>
          </a:p>
          <a:p>
            <a:r>
              <a:rPr lang="en-US" sz="3200" dirty="0">
                <a:hlinkClick r:id="rId5"/>
              </a:rPr>
              <a:t>https://www.avrfreaks.net/</a:t>
            </a:r>
            <a:endParaRPr lang="en-US" sz="3200" dirty="0">
              <a:hlinkClick r:id="rId6"/>
            </a:endParaRPr>
          </a:p>
          <a:p>
            <a:r>
              <a:rPr lang="en-US" sz="3200" dirty="0">
                <a:hlinkClick r:id="rId6"/>
              </a:rPr>
              <a:t>http://elm-chan.org/fsw/ff/00index_e.html</a:t>
            </a:r>
            <a:endParaRPr lang="en-US" sz="3200" dirty="0">
              <a:hlinkClick r:id="rId7"/>
            </a:endParaRPr>
          </a:p>
          <a:p>
            <a:r>
              <a:rPr lang="en-US" sz="3200" dirty="0">
                <a:hlinkClick r:id="rId7"/>
              </a:rPr>
              <a:t>http://www.fourwalledcubicle.com/LUFA.php</a:t>
            </a:r>
            <a:endParaRPr lang="en-US" sz="3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2F1F89-F3C2-40DF-8FC9-B13F2693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028" y="4419600"/>
            <a:ext cx="1828800" cy="2345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7AEEF5F-7406-4DB6-A239-47B60388D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851" y="2057400"/>
            <a:ext cx="1777153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2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" y="94325"/>
            <a:ext cx="2286000" cy="846708"/>
          </a:xfrm>
        </p:spPr>
        <p:txBody>
          <a:bodyPr rtlCol="0">
            <a:noAutofit/>
          </a:bodyPr>
          <a:lstStyle/>
          <a:p>
            <a:pPr rtl="0"/>
            <a:r>
              <a:rPr lang="es-ES" sz="5400" b="1" dirty="0"/>
              <a:t>TO-DO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48675"/>
            <a:ext cx="11887200" cy="5715000"/>
          </a:xfrm>
        </p:spPr>
        <p:txBody>
          <a:bodyPr rtlCol="0">
            <a:noAutofit/>
          </a:bodyPr>
          <a:lstStyle/>
          <a:p>
            <a:r>
              <a:rPr lang="en-US" sz="3600" dirty="0"/>
              <a:t>improve source code: leaks, overflows, crap code…</a:t>
            </a:r>
          </a:p>
          <a:p>
            <a:r>
              <a:rPr lang="en-US" sz="3600" dirty="0"/>
              <a:t>improve performance: </a:t>
            </a:r>
            <a:r>
              <a:rPr lang="en-US" sz="3600" dirty="0" err="1"/>
              <a:t>fatfs</a:t>
            </a:r>
            <a:r>
              <a:rPr lang="en-US" sz="3600" dirty="0"/>
              <a:t>, ISRs… </a:t>
            </a:r>
          </a:p>
          <a:p>
            <a:r>
              <a:rPr lang="en-US" sz="3600" dirty="0"/>
              <a:t>more firmware &amp; examples: </a:t>
            </a:r>
            <a:r>
              <a:rPr lang="en-US" sz="3600" dirty="0" err="1"/>
              <a:t>SharpLocker</a:t>
            </a:r>
            <a:r>
              <a:rPr lang="en-US" sz="3600" dirty="0"/>
              <a:t>/</a:t>
            </a:r>
            <a:r>
              <a:rPr lang="en-US" sz="3600" dirty="0" err="1"/>
              <a:t>LockScream</a:t>
            </a:r>
            <a:r>
              <a:rPr lang="en-US" sz="3600" dirty="0"/>
              <a:t>...</a:t>
            </a:r>
          </a:p>
          <a:p>
            <a:r>
              <a:rPr lang="en-US" sz="3600" dirty="0"/>
              <a:t>more doc</a:t>
            </a:r>
          </a:p>
          <a:p>
            <a:r>
              <a:rPr lang="en-US" sz="3600" dirty="0"/>
              <a:t>OS X &amp; Linux examples</a:t>
            </a:r>
          </a:p>
          <a:p>
            <a:r>
              <a:rPr lang="en-US" sz="3600" dirty="0"/>
              <a:t>more keyboard </a:t>
            </a:r>
            <a:r>
              <a:rPr lang="en-US" sz="3600" dirty="0" err="1"/>
              <a:t>langs</a:t>
            </a:r>
            <a:r>
              <a:rPr lang="en-US" sz="3600" dirty="0"/>
              <a:t> (current English)</a:t>
            </a:r>
          </a:p>
          <a:p>
            <a:r>
              <a:rPr lang="en-US" sz="3600" dirty="0"/>
              <a:t>support multi-file (current POC is limited)</a:t>
            </a:r>
          </a:p>
          <a:p>
            <a:r>
              <a:rPr lang="en-US" sz="3600" dirty="0" err="1"/>
              <a:t>exf</a:t>
            </a:r>
            <a:r>
              <a:rPr lang="en-US" sz="3600" dirty="0"/>
              <a:t> mode selection: 433MHz(slow) or mass storage(faster)</a:t>
            </a:r>
          </a:p>
        </p:txBody>
      </p:sp>
    </p:spTree>
    <p:extLst>
      <p:ext uri="{BB962C8B-B14F-4D97-AF65-F5344CB8AC3E}">
        <p14:creationId xmlns:p14="http://schemas.microsoft.com/office/powerpoint/2010/main" val="146517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" y="76200"/>
            <a:ext cx="5943600" cy="846708"/>
          </a:xfrm>
        </p:spPr>
        <p:txBody>
          <a:bodyPr rtlCol="0">
            <a:noAutofit/>
          </a:bodyPr>
          <a:lstStyle/>
          <a:p>
            <a:pPr rtl="0"/>
            <a:r>
              <a:rPr lang="es-ES" sz="5400" b="1" dirty="0"/>
              <a:t>Future (</a:t>
            </a:r>
            <a:r>
              <a:rPr lang="es-ES" sz="5400" b="1" dirty="0" err="1"/>
              <a:t>maybe</a:t>
            </a:r>
            <a:r>
              <a:rPr lang="es-ES" sz="5400" b="1" dirty="0"/>
              <a:t>)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582400" cy="5647308"/>
          </a:xfrm>
        </p:spPr>
        <p:txBody>
          <a:bodyPr rtlCol="0">
            <a:noAutofit/>
          </a:bodyPr>
          <a:lstStyle/>
          <a:p>
            <a:r>
              <a:rPr lang="en-US" sz="3600" dirty="0"/>
              <a:t>ARM Cortex-M4 180MHz 32 bit + rf transceiver </a:t>
            </a:r>
          </a:p>
          <a:p>
            <a:r>
              <a:rPr lang="en-US" sz="3600" dirty="0"/>
              <a:t>NXP </a:t>
            </a:r>
            <a:r>
              <a:rPr lang="en-US" sz="3600" dirty="0" err="1"/>
              <a:t>Kinetis</a:t>
            </a:r>
            <a:r>
              <a:rPr lang="en-US" sz="3600" dirty="0"/>
              <a:t> </a:t>
            </a:r>
            <a:r>
              <a:rPr lang="en-US" sz="3600" i="1" dirty="0"/>
              <a:t>MK66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</a:rPr>
              <a:t>FN2</a:t>
            </a:r>
            <a:r>
              <a:rPr lang="en-US" sz="3600" i="1" dirty="0"/>
              <a:t>M0VMD18 </a:t>
            </a:r>
            <a:r>
              <a:rPr lang="en-US" sz="3600" dirty="0"/>
              <a:t>or</a:t>
            </a:r>
            <a:r>
              <a:rPr lang="en-US" sz="3600" i="1" dirty="0"/>
              <a:t> MK66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</a:rPr>
              <a:t>FX1</a:t>
            </a:r>
            <a:r>
              <a:rPr lang="en-US" sz="3600" i="1" dirty="0"/>
              <a:t>M0VMD18</a:t>
            </a:r>
            <a:endParaRPr lang="en-US" sz="3600" dirty="0"/>
          </a:p>
          <a:p>
            <a:r>
              <a:rPr lang="en-US" sz="3600" dirty="0"/>
              <a:t>native 4bit-SDIO micro </a:t>
            </a:r>
            <a:r>
              <a:rPr lang="en-US" sz="3600" dirty="0" err="1"/>
              <a:t>sd</a:t>
            </a:r>
            <a:r>
              <a:rPr lang="en-US" sz="3600" dirty="0"/>
              <a:t> card port (SPI is very slow)</a:t>
            </a:r>
          </a:p>
          <a:p>
            <a:r>
              <a:rPr lang="en-US" sz="3600" dirty="0"/>
              <a:t>cryptographic acceleration unit (AES) &amp; CRC</a:t>
            </a:r>
          </a:p>
          <a:p>
            <a:r>
              <a:rPr lang="en-US" sz="3600" dirty="0"/>
              <a:t>random number generator</a:t>
            </a:r>
          </a:p>
          <a:p>
            <a:r>
              <a:rPr lang="en-US" sz="3600" dirty="0">
                <a:hlinkClick r:id="rId3"/>
              </a:rPr>
              <a:t>https://www.pjrc.com/store/teensy36.html</a:t>
            </a:r>
            <a:endParaRPr lang="en-US" sz="3600" dirty="0"/>
          </a:p>
          <a:p>
            <a:r>
              <a:rPr lang="en-US" sz="3600" dirty="0"/>
              <a:t>NXP </a:t>
            </a:r>
            <a:r>
              <a:rPr lang="en-US" sz="3600" dirty="0" err="1"/>
              <a:t>Kinetis</a:t>
            </a:r>
            <a:r>
              <a:rPr lang="en-US" sz="3600" dirty="0"/>
              <a:t> FRDM-K66F board</a:t>
            </a:r>
          </a:p>
          <a:p>
            <a:r>
              <a:rPr lang="en-US" sz="3600" dirty="0">
                <a:hlinkClick r:id="rId4"/>
              </a:rPr>
              <a:t>https://www.utasker.com/kinetis/FRDM-K66F.html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35614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" y="133905"/>
            <a:ext cx="4953000" cy="694308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4400" b="1" dirty="0" err="1"/>
              <a:t>Greetz</a:t>
            </a:r>
            <a:r>
              <a:rPr lang="es-ES" sz="4400" b="1" dirty="0"/>
              <a:t> &amp; </a:t>
            </a:r>
            <a:r>
              <a:rPr lang="es-ES" sz="4400" b="1" dirty="0" err="1"/>
              <a:t>credits</a:t>
            </a:r>
            <a:r>
              <a:rPr lang="es-ES" sz="4400" b="1" dirty="0"/>
              <a:t>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11887200" cy="5663953"/>
          </a:xfrm>
        </p:spPr>
        <p:txBody>
          <a:bodyPr rtlCol="0">
            <a:noAutofit/>
          </a:bodyPr>
          <a:lstStyle/>
          <a:p>
            <a:r>
              <a:rPr lang="en-US" sz="3600" dirty="0" err="1"/>
              <a:t>janio</a:t>
            </a:r>
            <a:r>
              <a:rPr lang="en-US" sz="3600" dirty="0"/>
              <a:t> IRC-HISPANO</a:t>
            </a:r>
          </a:p>
          <a:p>
            <a:r>
              <a:rPr lang="en-US" sz="3600" dirty="0"/>
              <a:t>Sergio Lara &amp; Luis Fernando Regel – Panda</a:t>
            </a:r>
          </a:p>
          <a:p>
            <a:r>
              <a:rPr lang="en-US" sz="3600" dirty="0"/>
              <a:t>Jose Vicente Martínez – electronic engineering</a:t>
            </a:r>
          </a:p>
          <a:p>
            <a:r>
              <a:rPr lang="en-US" sz="3600" dirty="0"/>
              <a:t>Paul </a:t>
            </a:r>
            <a:r>
              <a:rPr lang="en-US" sz="3600" dirty="0" err="1"/>
              <a:t>Stoffregen</a:t>
            </a:r>
            <a:r>
              <a:rPr lang="en-US" sz="3600" dirty="0"/>
              <a:t> - </a:t>
            </a:r>
            <a:r>
              <a:rPr lang="en-US" sz="3600" dirty="0" err="1"/>
              <a:t>pjrc</a:t>
            </a:r>
            <a:r>
              <a:rPr lang="en-US" sz="3600" dirty="0"/>
              <a:t>, teensy, </a:t>
            </a:r>
            <a:r>
              <a:rPr lang="en-US" sz="3600" dirty="0" err="1"/>
              <a:t>altsoftserial</a:t>
            </a:r>
            <a:r>
              <a:rPr lang="en-US" sz="3600" dirty="0"/>
              <a:t>…</a:t>
            </a:r>
          </a:p>
          <a:p>
            <a:r>
              <a:rPr lang="en-US" sz="3600" dirty="0"/>
              <a:t>Mathieu </a:t>
            </a:r>
            <a:r>
              <a:rPr lang="en-US" sz="3600" dirty="0" err="1"/>
              <a:t>Sonet</a:t>
            </a:r>
            <a:r>
              <a:rPr lang="en-US" sz="3600" dirty="0"/>
              <a:t>: mass storage SD for Teensy2/ATMEGA32U4</a:t>
            </a:r>
          </a:p>
          <a:p>
            <a:r>
              <a:rPr lang="en-US" sz="3600" dirty="0"/>
              <a:t>Dean Camera: </a:t>
            </a:r>
            <a:r>
              <a:rPr lang="en-US" sz="3600" dirty="0" err="1"/>
              <a:t>lufa</a:t>
            </a:r>
            <a:r>
              <a:rPr lang="en-US" sz="3600" dirty="0"/>
              <a:t> </a:t>
            </a:r>
          </a:p>
          <a:p>
            <a:r>
              <a:rPr lang="en-US" sz="3600" dirty="0" err="1"/>
              <a:t>ChaN</a:t>
            </a:r>
            <a:r>
              <a:rPr lang="en-US" sz="3600" dirty="0"/>
              <a:t>: </a:t>
            </a:r>
            <a:r>
              <a:rPr lang="en-US" sz="3600" dirty="0" err="1"/>
              <a:t>fatfs</a:t>
            </a:r>
            <a:r>
              <a:rPr lang="en-US" sz="3600" dirty="0"/>
              <a:t> </a:t>
            </a:r>
          </a:p>
          <a:p>
            <a:r>
              <a:rPr lang="en-US" sz="3600" dirty="0"/>
              <a:t>Yassin Said </a:t>
            </a:r>
            <a:r>
              <a:rPr lang="en-US" sz="3600" dirty="0" err="1"/>
              <a:t>Esteller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6" name="Título 12">
            <a:extLst>
              <a:ext uri="{FF2B5EF4-FFF2-40B4-BE49-F238E27FC236}">
                <a16:creationId xmlns:a16="http://schemas.microsoft.com/office/drawing/2014/main" id="{34DC3436-DFF2-4AF5-AC54-9F243D7DEF46}"/>
              </a:ext>
            </a:extLst>
          </p:cNvPr>
          <p:cNvSpPr txBox="1">
            <a:spLocks/>
          </p:cNvSpPr>
          <p:nvPr/>
        </p:nvSpPr>
        <p:spPr>
          <a:xfrm>
            <a:off x="7924800" y="5995016"/>
            <a:ext cx="4191000" cy="694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>
                <a:solidFill>
                  <a:schemeClr val="accent5">
                    <a:lumMod val="75000"/>
                  </a:schemeClr>
                </a:solidFill>
              </a:rPr>
              <a:t>avrfreaks.net</a:t>
            </a:r>
          </a:p>
        </p:txBody>
      </p:sp>
    </p:spTree>
    <p:extLst>
      <p:ext uri="{BB962C8B-B14F-4D97-AF65-F5344CB8AC3E}">
        <p14:creationId xmlns:p14="http://schemas.microsoft.com/office/powerpoint/2010/main" val="29418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533400" y="127247"/>
            <a:ext cx="9067800" cy="289560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4400" b="1" dirty="0" err="1"/>
              <a:t>Thx</a:t>
            </a:r>
            <a:r>
              <a:rPr lang="es-ES" sz="4400" b="1" dirty="0"/>
              <a:t>! </a:t>
            </a:r>
            <a:br>
              <a:rPr lang="es-ES" sz="4400" b="1" dirty="0"/>
            </a:br>
            <a:br>
              <a:rPr lang="es-ES" sz="4400" b="1" dirty="0"/>
            </a:br>
            <a:r>
              <a:rPr lang="es-ES" sz="4400" b="1" dirty="0" err="1"/>
              <a:t>Questions</a:t>
            </a:r>
            <a:r>
              <a:rPr lang="es-ES" sz="4400" b="1" dirty="0"/>
              <a:t>? </a:t>
            </a:r>
            <a:br>
              <a:rPr lang="es-ES" sz="4400" b="1" dirty="0"/>
            </a:br>
            <a:br>
              <a:rPr lang="es-ES" sz="4400" b="1" dirty="0"/>
            </a:br>
            <a:r>
              <a:rPr lang="es-ES" sz="4400" b="1" dirty="0" err="1"/>
              <a:t>evil</a:t>
            </a:r>
            <a:r>
              <a:rPr lang="es-ES" sz="4400" b="1" dirty="0"/>
              <a:t> </a:t>
            </a:r>
            <a:r>
              <a:rPr lang="es-ES" sz="4400" b="1" dirty="0" err="1"/>
              <a:t>mass</a:t>
            </a:r>
            <a:r>
              <a:rPr lang="es-ES" sz="4400" b="1" dirty="0"/>
              <a:t> </a:t>
            </a:r>
            <a:r>
              <a:rPr lang="es-ES" sz="4400" b="1" dirty="0" err="1"/>
              <a:t>storage</a:t>
            </a:r>
            <a:r>
              <a:rPr lang="es-ES" sz="4400" b="1" dirty="0"/>
              <a:t> in </a:t>
            </a:r>
            <a:r>
              <a:rPr lang="es-ES" sz="4400" b="1" dirty="0" err="1"/>
              <a:t>my</a:t>
            </a:r>
            <a:r>
              <a:rPr lang="es-ES" sz="4400" b="1" dirty="0"/>
              <a:t> </a:t>
            </a:r>
            <a:r>
              <a:rPr lang="es-ES" sz="4400" b="1" dirty="0" err="1"/>
              <a:t>github</a:t>
            </a:r>
            <a:endParaRPr lang="es-ES" sz="4400" b="1" dirty="0"/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9448800" cy="3377953"/>
          </a:xfrm>
        </p:spPr>
        <p:txBody>
          <a:bodyPr rtlCol="0">
            <a:noAutofit/>
          </a:bodyPr>
          <a:lstStyle/>
          <a:p>
            <a:r>
              <a:rPr lang="en-US" sz="3600" dirty="0">
                <a:hlinkClick r:id="rId3"/>
              </a:rPr>
              <a:t>https://www.rootkit.es</a:t>
            </a:r>
          </a:p>
          <a:p>
            <a:r>
              <a:rPr lang="en-US" sz="3600" dirty="0">
                <a:hlinkClick r:id="rId3"/>
              </a:rPr>
              <a:t>https://github.com/David-Reguera-Garcia-Dreg</a:t>
            </a:r>
            <a:r>
              <a:rPr lang="en-US" sz="3600" dirty="0"/>
              <a:t> </a:t>
            </a:r>
          </a:p>
          <a:p>
            <a:r>
              <a:rPr lang="en-US" sz="3600" dirty="0">
                <a:hlinkClick r:id="rId4"/>
              </a:rPr>
              <a:t>https://twitter.com/fr33project</a:t>
            </a:r>
            <a:r>
              <a:rPr lang="en-US" sz="3600" dirty="0"/>
              <a:t> </a:t>
            </a:r>
          </a:p>
          <a:p>
            <a:r>
              <a:rPr lang="en-US" sz="3600" dirty="0">
                <a:hlinkClick r:id="rId5"/>
              </a:rPr>
              <a:t>http://www.fr33project.org/</a:t>
            </a:r>
            <a:r>
              <a:rPr lang="en-US" sz="3600" dirty="0"/>
              <a:t>  </a:t>
            </a:r>
          </a:p>
          <a:p>
            <a:r>
              <a:rPr lang="en-US" sz="3600" dirty="0">
                <a:hlinkClick r:id="rId6"/>
              </a:rPr>
              <a:t>dreg@fr33project.org</a:t>
            </a:r>
            <a:r>
              <a:rPr lang="en-US" sz="3600" dirty="0"/>
              <a:t> </a:t>
            </a:r>
          </a:p>
        </p:txBody>
      </p:sp>
      <p:pic>
        <p:nvPicPr>
          <p:cNvPr id="1028" name="Picture 4" descr="Image result for panda security">
            <a:extLst>
              <a:ext uri="{FF2B5EF4-FFF2-40B4-BE49-F238E27FC236}">
                <a16:creationId xmlns:a16="http://schemas.microsoft.com/office/drawing/2014/main" id="{5DE7CCE3-A1B0-45E0-9E80-9A305A43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916" y="5584794"/>
            <a:ext cx="1282084" cy="12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rootedcon">
            <a:extLst>
              <a:ext uri="{FF2B5EF4-FFF2-40B4-BE49-F238E27FC236}">
                <a16:creationId xmlns:a16="http://schemas.microsoft.com/office/drawing/2014/main" id="{C28B8876-1F5D-413B-A7C4-A356800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15536"/>
            <a:ext cx="1282084" cy="12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766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409700" y="122068"/>
            <a:ext cx="9296400" cy="60590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4000" b="1" dirty="0" err="1"/>
              <a:t>evil</a:t>
            </a:r>
            <a:r>
              <a:rPr lang="es-ES" sz="4000" b="1" dirty="0"/>
              <a:t> </a:t>
            </a:r>
            <a:r>
              <a:rPr lang="es-ES" sz="4000" b="1" dirty="0" err="1"/>
              <a:t>mass</a:t>
            </a:r>
            <a:r>
              <a:rPr lang="es-ES" sz="4000" b="1" dirty="0"/>
              <a:t> </a:t>
            </a:r>
            <a:r>
              <a:rPr lang="es-ES" sz="4000" b="1" dirty="0" err="1"/>
              <a:t>storage</a:t>
            </a:r>
            <a:r>
              <a:rPr lang="es-ES" sz="4000" b="1" dirty="0"/>
              <a:t> – POC </a:t>
            </a:r>
            <a:r>
              <a:rPr lang="es-ES" sz="4000" b="1" dirty="0" err="1"/>
              <a:t>just</a:t>
            </a:r>
            <a:r>
              <a:rPr lang="es-ES" sz="4000" b="1" dirty="0"/>
              <a:t> </a:t>
            </a:r>
            <a:r>
              <a:rPr lang="es-ES" sz="4000" b="1" dirty="0" err="1"/>
              <a:t>for</a:t>
            </a:r>
            <a:r>
              <a:rPr lang="es-ES" sz="4000" b="1" dirty="0"/>
              <a:t> </a:t>
            </a:r>
            <a:r>
              <a:rPr lang="es-ES" sz="4000" b="1" dirty="0" err="1"/>
              <a:t>fun</a:t>
            </a:r>
            <a:r>
              <a:rPr lang="es-ES" sz="4000" b="1" dirty="0"/>
              <a:t>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5699"/>
            <a:ext cx="11887200" cy="6019800"/>
          </a:xfrm>
        </p:spPr>
        <p:txBody>
          <a:bodyPr rtlCol="0">
            <a:noAutofit/>
          </a:bodyPr>
          <a:lstStyle/>
          <a:p>
            <a:r>
              <a:rPr lang="en-US" sz="3200" dirty="0"/>
              <a:t>infect a </a:t>
            </a:r>
            <a:r>
              <a:rPr lang="en-US" sz="3200" b="1" u="sng" dirty="0"/>
              <a:t>target</a:t>
            </a:r>
            <a:r>
              <a:rPr lang="en-US" sz="3200" dirty="0"/>
              <a:t> machine without NET &amp; exfiltrate info</a:t>
            </a:r>
          </a:p>
          <a:p>
            <a:r>
              <a:rPr lang="en-US" sz="3200" dirty="0"/>
              <a:t>hardware: at90usb1287 + atmega328p + ts3usb221 + </a:t>
            </a:r>
            <a:r>
              <a:rPr lang="en-US" sz="3200" dirty="0" err="1"/>
              <a:t>mosfet</a:t>
            </a:r>
            <a:r>
              <a:rPr lang="en-US" sz="3200" dirty="0"/>
              <a:t> + </a:t>
            </a:r>
            <a:r>
              <a:rPr lang="en-US" sz="3200" dirty="0" err="1"/>
              <a:t>sd</a:t>
            </a:r>
            <a:r>
              <a:rPr lang="en-US" sz="3200" dirty="0"/>
              <a:t> card reader (SPI) + rf 433MHz ASK …</a:t>
            </a:r>
          </a:p>
          <a:p>
            <a:r>
              <a:rPr lang="en-US" sz="3200" dirty="0"/>
              <a:t>multi-stage malware: only visible when connected to </a:t>
            </a:r>
            <a:r>
              <a:rPr lang="en-US" sz="3200" b="1" u="sng" dirty="0"/>
              <a:t>target</a:t>
            </a:r>
          </a:p>
          <a:p>
            <a:r>
              <a:rPr lang="en-US" sz="3000" dirty="0"/>
              <a:t>exfiltrate info via  two ways: </a:t>
            </a:r>
          </a:p>
          <a:p>
            <a:pPr lvl="1"/>
            <a:r>
              <a:rPr lang="en-US" sz="2800" dirty="0"/>
              <a:t>mass storage: crypt &amp; hidden sectors</a:t>
            </a:r>
          </a:p>
          <a:p>
            <a:pPr lvl="1"/>
            <a:r>
              <a:rPr lang="en-US" sz="2800" dirty="0"/>
              <a:t>radio: rf 433MHz ASK</a:t>
            </a:r>
          </a:p>
          <a:p>
            <a:r>
              <a:rPr lang="en-US" sz="3000" dirty="0"/>
              <a:t>firmware: keyboard + mass storage (USB composite device). LUFA + </a:t>
            </a:r>
            <a:r>
              <a:rPr lang="en-US" sz="3000" dirty="0" err="1"/>
              <a:t>FatFs</a:t>
            </a:r>
            <a:r>
              <a:rPr lang="en-US" sz="3000" dirty="0"/>
              <a:t> + Dreg adaptation “USB Mass storage SD card for Teensy2/ATMEGA32U4 by Mathieu </a:t>
            </a:r>
            <a:r>
              <a:rPr lang="en-US" sz="3000" dirty="0" err="1"/>
              <a:t>Sonet</a:t>
            </a:r>
            <a:r>
              <a:rPr lang="en-US" sz="3000" dirty="0"/>
              <a:t>”</a:t>
            </a:r>
          </a:p>
          <a:p>
            <a:r>
              <a:rPr lang="en-US" sz="3000" dirty="0"/>
              <a:t>dynamic: serial, VID, PID, USB Descriptor, decrypt/delete sectors…</a:t>
            </a:r>
          </a:p>
        </p:txBody>
      </p:sp>
    </p:spTree>
    <p:extLst>
      <p:ext uri="{BB962C8B-B14F-4D97-AF65-F5344CB8AC3E}">
        <p14:creationId xmlns:p14="http://schemas.microsoft.com/office/powerpoint/2010/main" val="294521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r>
              <a:rPr lang="es-ES" sz="4400" b="1" dirty="0" err="1"/>
              <a:t>external</a:t>
            </a:r>
            <a:r>
              <a:rPr lang="es-ES" sz="4400" b="1" dirty="0"/>
              <a:t> hardware - </a:t>
            </a:r>
            <a:r>
              <a:rPr lang="es-ES" sz="4400" b="1" dirty="0" err="1"/>
              <a:t>receiving</a:t>
            </a:r>
            <a:r>
              <a:rPr lang="es-ES" sz="4400" b="1" dirty="0"/>
              <a:t> data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066800"/>
            <a:ext cx="4217438" cy="3276600"/>
          </a:xfrm>
        </p:spPr>
        <p:txBody>
          <a:bodyPr rtlCol="0">
            <a:noAutofit/>
          </a:bodyPr>
          <a:lstStyle/>
          <a:p>
            <a:r>
              <a:rPr lang="en-US" sz="3200" dirty="0"/>
              <a:t>rf 433mhz receiver</a:t>
            </a:r>
          </a:p>
          <a:p>
            <a:r>
              <a:rPr lang="en-US" sz="3200" dirty="0"/>
              <a:t>WIFI AP/STA</a:t>
            </a:r>
          </a:p>
          <a:p>
            <a:r>
              <a:rPr lang="en-US" sz="3200" dirty="0"/>
              <a:t>SMS </a:t>
            </a:r>
            <a:endParaRPr lang="en-US" sz="3200" b="1" u="sng" dirty="0"/>
          </a:p>
          <a:p>
            <a:r>
              <a:rPr lang="en-US" sz="3000" dirty="0"/>
              <a:t>GSM/GPRS</a:t>
            </a:r>
          </a:p>
          <a:p>
            <a:r>
              <a:rPr lang="en-US" sz="3000" dirty="0"/>
              <a:t>MICRO SD CARD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6E2B27-EECE-4EAA-8094-3DB99EAE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367" y="3902526"/>
            <a:ext cx="2780910" cy="28801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FA3B2B8-1581-4691-B101-3DE7B558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040891"/>
            <a:ext cx="3737105" cy="2703267"/>
          </a:xfrm>
          <a:prstGeom prst="rect">
            <a:avLst/>
          </a:prstGeom>
        </p:spPr>
      </p:pic>
      <p:pic>
        <p:nvPicPr>
          <p:cNvPr id="6" name="Picture 4" descr="Image result for Conector aÃ©reo perforaciÃ³n">
            <a:extLst>
              <a:ext uri="{FF2B5EF4-FFF2-40B4-BE49-F238E27FC236}">
                <a16:creationId xmlns:a16="http://schemas.microsoft.com/office/drawing/2014/main" id="{C4D805C1-F255-469A-B24D-5A4F317A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9410" y="904214"/>
            <a:ext cx="2105025" cy="282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8C17FFB-ECFA-4691-B10B-5B21110EB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066687"/>
            <a:ext cx="4456523" cy="2685565"/>
          </a:xfrm>
          <a:prstGeom prst="rect">
            <a:avLst/>
          </a:prstGeom>
        </p:spPr>
      </p:pic>
      <p:pic>
        <p:nvPicPr>
          <p:cNvPr id="9" name="Picture 2" descr="Image result for Conector aÃ©reo perforaciÃ³n">
            <a:extLst>
              <a:ext uri="{FF2B5EF4-FFF2-40B4-BE49-F238E27FC236}">
                <a16:creationId xmlns:a16="http://schemas.microsoft.com/office/drawing/2014/main" id="{44B35A72-5C2A-4D72-B928-0A844B825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7" r="5021" b="-1"/>
          <a:stretch/>
        </p:blipFill>
        <p:spPr bwMode="auto">
          <a:xfrm>
            <a:off x="1926872" y="4343400"/>
            <a:ext cx="3134597" cy="235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2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019300" y="1905000"/>
            <a:ext cx="8153400" cy="3048000"/>
          </a:xfrm>
        </p:spPr>
        <p:txBody>
          <a:bodyPr rtlCol="0">
            <a:noAutofit/>
          </a:bodyPr>
          <a:lstStyle/>
          <a:p>
            <a:pPr algn="ctr" rtl="0"/>
            <a:r>
              <a:rPr lang="es-ES" sz="6600" b="1" dirty="0"/>
              <a:t>demo </a:t>
            </a:r>
            <a:r>
              <a:rPr lang="es-ES" sz="6600" b="1" dirty="0" err="1"/>
              <a:t>prototype</a:t>
            </a:r>
            <a:br>
              <a:rPr lang="es-ES" sz="6600" b="1" dirty="0"/>
            </a:br>
            <a:r>
              <a:rPr lang="es-ES" sz="6600" b="1" dirty="0"/>
              <a:t> </a:t>
            </a:r>
            <a:br>
              <a:rPr lang="es-ES" sz="6600" b="1" dirty="0"/>
            </a:br>
            <a:r>
              <a:rPr lang="es-ES" sz="6600" b="1" dirty="0" err="1"/>
              <a:t>evil</a:t>
            </a:r>
            <a:r>
              <a:rPr lang="es-ES" sz="6600" b="1" dirty="0"/>
              <a:t> </a:t>
            </a:r>
            <a:r>
              <a:rPr lang="es-ES" sz="6600" b="1" dirty="0" err="1"/>
              <a:t>mass</a:t>
            </a:r>
            <a:r>
              <a:rPr lang="es-ES" sz="6600" b="1" dirty="0"/>
              <a:t> </a:t>
            </a:r>
            <a:r>
              <a:rPr lang="es-ES" sz="6600" b="1" dirty="0" err="1"/>
              <a:t>storage</a:t>
            </a:r>
            <a:r>
              <a:rPr lang="es-ES" sz="6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506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7C6F26-EADE-4042-8B5F-B8F43056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54" y="1329286"/>
            <a:ext cx="3983232" cy="28622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26338D-E4D4-4997-A534-0CF686801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30" y="2959584"/>
            <a:ext cx="2022723" cy="20012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DEFF2DA-DC18-494A-B3EC-DE45AADAE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516" y="2760420"/>
            <a:ext cx="1698971" cy="16769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97F7BC-A790-4D62-A52D-84D88D91E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6597"/>
            <a:ext cx="2360544" cy="18912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594279D-CB9A-44AD-AB03-0A4D1E7DE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5265" y="4251641"/>
            <a:ext cx="3424635" cy="26063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EA0F2A-C932-401A-A47F-CE8EA3B65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33168"/>
            <a:ext cx="2874716" cy="21155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77EAC7A-E11C-4A8E-969F-49CF5B1C0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4423" y="43864"/>
            <a:ext cx="1540680" cy="120587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18EA336-1BCE-4473-9662-21F046B9A1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81" y="1396209"/>
            <a:ext cx="1832241" cy="150505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E82FDA7-C2CA-4891-A909-23C26F4EF9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21" y="47224"/>
            <a:ext cx="1567837" cy="1253175"/>
          </a:xfrm>
          <a:prstGeom prst="rect">
            <a:avLst/>
          </a:prstGeom>
        </p:spPr>
      </p:pic>
      <p:pic>
        <p:nvPicPr>
          <p:cNvPr id="4102" name="Picture 6" descr="Image result for atmel ice">
            <a:extLst>
              <a:ext uri="{FF2B5EF4-FFF2-40B4-BE49-F238E27FC236}">
                <a16:creationId xmlns:a16="http://schemas.microsoft.com/office/drawing/2014/main" id="{97327C8B-668D-48F4-8791-9612A578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4551164"/>
            <a:ext cx="2809299" cy="22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60F8D5-D4CF-4BB3-81EB-5F8586DC53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9766" y="4551164"/>
            <a:ext cx="2393213" cy="23122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C8C29B-6FEF-4262-8966-4A627B9B24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7077" y="98773"/>
            <a:ext cx="3267075" cy="88735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D6231AA-120C-4A8B-AE95-7F984586BE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4471" y="2228117"/>
            <a:ext cx="4347529" cy="228489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4EBC4A9-FD30-434A-AF35-A21CD52BC0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3819" y="115791"/>
            <a:ext cx="2393214" cy="20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7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3BD1B3-3EB3-446D-8E48-0201637B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0"/>
            <a:ext cx="3048363" cy="32016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70256B-FF5F-491D-BD1E-8BE5914F9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043" y="3266976"/>
            <a:ext cx="2020770" cy="156393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F52035-C101-4E41-944C-666BEE82A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599" y="4376464"/>
            <a:ext cx="4000089" cy="251371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364A5A6-BBEE-43DD-9B25-6F2191098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329" y="4038600"/>
            <a:ext cx="3710672" cy="288290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DF97E11-C6E1-4CB4-8805-6F3574352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4" y="3294349"/>
            <a:ext cx="1919986" cy="157256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1B8BEE7-7A98-4FB4-BD23-C8289BEF9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535" y="10579"/>
            <a:ext cx="2030040" cy="201929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8FE61F5-D7A5-4A8A-8AA4-DE85C1EEC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4750" y="1567207"/>
            <a:ext cx="1014797" cy="118108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2B7D39D-668F-41D4-ABB3-E0AC065B2B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643" y="0"/>
            <a:ext cx="1671549" cy="145934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8F46FA6-8EF6-4E20-B505-E280B49BA5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8169" y="2277234"/>
            <a:ext cx="2248916" cy="191246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533B185-A08F-4C39-9089-EB2108367C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1909" y="2363041"/>
            <a:ext cx="1957268" cy="154467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96B9E34-4BCC-402B-B1A7-02B1F2C47B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918" y="63692"/>
            <a:ext cx="2057400" cy="182328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35F54BF-6F4E-4DE7-843C-8B1845EE0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2865" y="12798"/>
            <a:ext cx="1476009" cy="113020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FB3154C-BA91-4575-893C-BE48E94729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0199" y="102085"/>
            <a:ext cx="1602198" cy="349570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240A486-F47A-4E08-8213-990670D5DD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69626" y="3103613"/>
            <a:ext cx="1494299" cy="122237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78967AE-C10E-45D7-B217-4B5012C909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750" y="5051797"/>
            <a:ext cx="1512232" cy="16764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D1D16F0-9C9C-4312-A33A-6BF4433CAD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1250" y="4921994"/>
            <a:ext cx="2570456" cy="193600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13173E7-BD87-42D4-9185-8EBE0E2A8E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87935" y="1567206"/>
            <a:ext cx="1746836" cy="14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1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Imagen">
            <a:extLst>
              <a:ext uri="{FF2B5EF4-FFF2-40B4-BE49-F238E27FC236}">
                <a16:creationId xmlns:a16="http://schemas.microsoft.com/office/drawing/2014/main" id="{DDABDFCE-37E1-40EA-859D-F6585D687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 b="181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4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1 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mini soldering iron + iron tip</a:t>
            </a:r>
          </a:p>
          <a:p>
            <a:r>
              <a:rPr lang="en-US" sz="3000" dirty="0" err="1"/>
              <a:t>arduino</a:t>
            </a:r>
            <a:r>
              <a:rPr lang="en-US" sz="3000" dirty="0"/>
              <a:t> uno + cable</a:t>
            </a:r>
          </a:p>
          <a:p>
            <a:r>
              <a:rPr lang="en-US" sz="3000" dirty="0" err="1"/>
              <a:t>arduino</a:t>
            </a:r>
            <a:r>
              <a:rPr lang="en-US" sz="3000" dirty="0"/>
              <a:t> mega 2560 + cable</a:t>
            </a:r>
          </a:p>
          <a:p>
            <a:r>
              <a:rPr lang="en-US" sz="3000" dirty="0"/>
              <a:t>USB 2.0 Type A 1-Male 1-Female to 5P Screw with/ Shield Terminal Plug Adapter Connector</a:t>
            </a:r>
          </a:p>
          <a:p>
            <a:r>
              <a:rPr lang="en-US" sz="3000" dirty="0"/>
              <a:t>USB to DIP Type A 2-Female 1-Male USB Adapter Converter for 2.54mm PCB Board DIY</a:t>
            </a:r>
          </a:p>
          <a:p>
            <a:r>
              <a:rPr lang="en-US" sz="3000" dirty="0"/>
              <a:t>ESP-01S ESP8266 Serial Wi-Fi Wireless Module + ESP-01 Adapter for Arduino (5v)</a:t>
            </a:r>
          </a:p>
          <a:p>
            <a:r>
              <a:rPr lang="en-US" sz="3000" dirty="0"/>
              <a:t>400 Tie Points Solderless PCB Breadboard Mini Universal Test Protoboard DIY Bread Board Bus  (x2)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42152576"/>
      </p:ext>
    </p:extLst>
  </p:cSld>
  <p:clrMapOvr>
    <a:masterClrMapping/>
  </p:clrMapOvr>
</p:sld>
</file>

<file path=ppt/theme/theme1.xml><?xml version="1.0" encoding="utf-8"?>
<a:theme xmlns:a="http://schemas.openxmlformats.org/drawingml/2006/main" name="Equipo informático 16 × 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91_TF02901026_TF02901026.potx" id="{542403D4-CC65-4431-A4E3-55163509A0B1}" vid="{AF8CDC02-FD01-4345-AAA1-0E99693BFDBD}"/>
    </a:ext>
  </a:extLst>
</a:theme>
</file>

<file path=ppt/theme/theme2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purl.org/dc/dcmitype/"/>
    <ds:schemaRef ds:uri="4873beb7-5857-4685-be1f-d57550cc96cc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1097</Words>
  <Application>Microsoft Office PowerPoint</Application>
  <PresentationFormat>Panorámica</PresentationFormat>
  <Paragraphs>168</Paragraphs>
  <Slides>25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Candara</vt:lpstr>
      <vt:lpstr>Consolas</vt:lpstr>
      <vt:lpstr>Equipo informático 16 × 9</vt:lpstr>
      <vt:lpstr>Roapt evil mass storage &amp; Tu-ya aqui? </vt:lpstr>
      <vt:lpstr>David Reguera Garcia aka Dreg</vt:lpstr>
      <vt:lpstr>evil mass storage – POC just for fun </vt:lpstr>
      <vt:lpstr>external hardware - receiving data</vt:lpstr>
      <vt:lpstr>demo prototype   evil mass storage </vt:lpstr>
      <vt:lpstr>Presentación de PowerPoint</vt:lpstr>
      <vt:lpstr>Presentación de PowerPoint</vt:lpstr>
      <vt:lpstr>Presentación de PowerPoint</vt:lpstr>
      <vt:lpstr>prototype shopping list 1  </vt:lpstr>
      <vt:lpstr>prototype shopping list 2  </vt:lpstr>
      <vt:lpstr>prototype shopping list 3  </vt:lpstr>
      <vt:lpstr>prototype shopping list 4 </vt:lpstr>
      <vt:lpstr>prototype shopping list 5 </vt:lpstr>
      <vt:lpstr>Presentación de PowerPoint</vt:lpstr>
      <vt:lpstr>Presentación de PowerPoint</vt:lpstr>
      <vt:lpstr>Presentación de PowerPoint</vt:lpstr>
      <vt:lpstr>Roapt – my own pcb for attack</vt:lpstr>
      <vt:lpstr>SD card SDHC 16GB </vt:lpstr>
      <vt:lpstr>demo create &amp; burn SD card image</vt:lpstr>
      <vt:lpstr>demo firmware: dev, debug &amp; flash. Atmel studio 7</vt:lpstr>
      <vt:lpstr>Presentación de PowerPoint</vt:lpstr>
      <vt:lpstr>TO-DO</vt:lpstr>
      <vt:lpstr>Future (maybe)</vt:lpstr>
      <vt:lpstr>Greetz &amp; credits </vt:lpstr>
      <vt:lpstr>Thx!   Questions?   evil mass storage in my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2020-03-07T10:18:49Z</dcterms:created>
  <dcterms:modified xsi:type="dcterms:W3CDTF">2020-03-07T10:24:43Z</dcterms:modified>
</cp:coreProperties>
</file>